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865" r:id="rId2"/>
    <p:sldMasterId id="2147483899" r:id="rId3"/>
  </p:sldMasterIdLst>
  <p:notesMasterIdLst>
    <p:notesMasterId r:id="rId18"/>
  </p:notesMasterIdLst>
  <p:handoutMasterIdLst>
    <p:handoutMasterId r:id="rId19"/>
  </p:handoutMasterIdLst>
  <p:sldIdLst>
    <p:sldId id="428" r:id="rId4"/>
    <p:sldId id="443" r:id="rId5"/>
    <p:sldId id="429" r:id="rId6"/>
    <p:sldId id="434" r:id="rId7"/>
    <p:sldId id="433" r:id="rId8"/>
    <p:sldId id="432" r:id="rId9"/>
    <p:sldId id="436" r:id="rId10"/>
    <p:sldId id="435" r:id="rId11"/>
    <p:sldId id="437" r:id="rId12"/>
    <p:sldId id="438" r:id="rId13"/>
    <p:sldId id="439" r:id="rId14"/>
    <p:sldId id="441" r:id="rId15"/>
    <p:sldId id="440" r:id="rId16"/>
    <p:sldId id="364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  <p:embeddedFont>
      <p:font typeface="Roboto Condensed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52212"/>
    <a:srgbClr val="DDDDDD"/>
    <a:srgbClr val="A6A6A6"/>
    <a:srgbClr val="3B3838"/>
    <a:srgbClr val="FF6C0B"/>
    <a:srgbClr val="FF9E1B"/>
    <a:srgbClr val="3B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3" autoAdjust="0"/>
    <p:restoredTop sz="68943" autoAdjust="0"/>
  </p:normalViewPr>
  <p:slideViewPr>
    <p:cSldViewPr snapToGrid="0" snapToObjects="1" showGuides="1">
      <p:cViewPr varScale="1">
        <p:scale>
          <a:sx n="46" d="100"/>
          <a:sy n="46" d="100"/>
        </p:scale>
        <p:origin x="10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42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B76CB-9D91-4931-9B19-81E9EC39C120}" type="datetimeFigureOut">
              <a:rPr lang="en-US"/>
              <a:pPr>
                <a:defRPr/>
              </a:pPr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04609D-BEAB-435E-8B23-B9ED016EC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A063BE-DD0E-45A6-AB68-D8E2D910CEC4}" type="datetimeFigureOut">
              <a:rPr lang="en-US"/>
              <a:pPr>
                <a:defRPr/>
              </a:pPr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9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8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6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1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94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4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2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167716" y="6537325"/>
            <a:ext cx="19762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64" y="1020763"/>
            <a:ext cx="2853164" cy="23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/>
          <p:cNvSpPr txBox="1">
            <a:spLocks noChangeAspect="1" noChangeArrowheads="1"/>
          </p:cNvSpPr>
          <p:nvPr userDrawn="1"/>
        </p:nvSpPr>
        <p:spPr bwMode="auto">
          <a:xfrm>
            <a:off x="7953375" y="0"/>
            <a:ext cx="1190625" cy="303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70" y="4625565"/>
            <a:ext cx="64" cy="369332"/>
          </a:xfrm>
        </p:spPr>
        <p:txBody>
          <a:bodyPr wrap="none" anchor="b">
            <a:spAutoFit/>
          </a:bodyPr>
          <a:lstStyle>
            <a:lvl1pPr algn="ctr">
              <a:lnSpc>
                <a:spcPct val="100000"/>
              </a:lnSpc>
              <a:defRPr sz="2400" b="1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54760" y="5498641"/>
            <a:ext cx="3034485" cy="276999"/>
          </a:xfr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Adam Bourne &amp; Matt Parsons</a:t>
            </a:r>
          </a:p>
        </p:txBody>
      </p:sp>
    </p:spTree>
    <p:extLst>
      <p:ext uri="{BB962C8B-B14F-4D97-AF65-F5344CB8AC3E}">
        <p14:creationId xmlns:p14="http://schemas.microsoft.com/office/powerpoint/2010/main" val="301426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3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7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0" y="2772697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8846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1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2" y="2775227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3" y="2781106"/>
            <a:ext cx="4935537" cy="2770657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0672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08000" y="1143000"/>
            <a:ext cx="8128000" cy="4572000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7292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1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1" y="2772698"/>
            <a:ext cx="3868341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51" y="2772698"/>
            <a:ext cx="38862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30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156946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0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677466"/>
            <a:ext cx="2079154" cy="754063"/>
          </a:xfrm>
        </p:spPr>
        <p:txBody>
          <a:bodyPr/>
          <a:lstStyle>
            <a:lvl1pPr marL="215900" marR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marL="215900" marR="0" lvl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/>
              <a:t>Bulleted subheading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0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0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1" y="4899606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0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0075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156946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0" y="1569462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8321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457699"/>
            <a:ext cx="3768725" cy="1995489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0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457699"/>
            <a:ext cx="3768725" cy="1995489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563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2" y="3847610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56715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2" y="3847610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4810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4684713"/>
            <a:ext cx="17351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69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493506" y="2783471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6" y="2997719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167716" y="6537325"/>
            <a:ext cx="19762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</p:spTree>
    <p:extLst>
      <p:ext uri="{BB962C8B-B14F-4D97-AF65-F5344CB8AC3E}">
        <p14:creationId xmlns:p14="http://schemas.microsoft.com/office/powerpoint/2010/main" val="76999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0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19" y="518968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783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0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19" y="518968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02447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073445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3" y="857693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507" r="29752"/>
          <a:stretch>
            <a:fillRect/>
          </a:stretch>
        </p:blipFill>
        <p:spPr bwMode="auto">
          <a:xfrm>
            <a:off x="4572000" y="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8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073445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3" y="857693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45394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r="6767" b="21519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69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69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1139" y="2232655"/>
            <a:ext cx="3198660" cy="1190514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11668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69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69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1139" y="2232655"/>
            <a:ext cx="3198660" cy="1190514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03601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r="18887"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85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8" y="2646512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4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89996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85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8" y="2646512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4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93908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813300"/>
            <a:ext cx="17351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2355098" y="2262971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r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Thank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57776" y="2528466"/>
            <a:ext cx="1790699" cy="1303809"/>
          </a:xfrm>
          <a:solidFill>
            <a:schemeClr val="bg1"/>
          </a:solidFill>
        </p:spPr>
        <p:txBody>
          <a:bodyPr wrap="none" lIns="144000" tIns="0" rIns="144000" bIns="72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41016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167716" y="6537325"/>
            <a:ext cx="19762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64" y="1020763"/>
            <a:ext cx="2853164" cy="23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/>
          <p:cNvSpPr txBox="1">
            <a:spLocks noChangeAspect="1" noChangeArrowheads="1"/>
          </p:cNvSpPr>
          <p:nvPr userDrawn="1"/>
        </p:nvSpPr>
        <p:spPr bwMode="auto">
          <a:xfrm>
            <a:off x="7953375" y="0"/>
            <a:ext cx="1190625" cy="303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70" y="4625565"/>
            <a:ext cx="64" cy="369332"/>
          </a:xfrm>
        </p:spPr>
        <p:txBody>
          <a:bodyPr wrap="none" anchor="b">
            <a:spAutoFit/>
          </a:bodyPr>
          <a:lstStyle>
            <a:lvl1pPr algn="ctr">
              <a:lnSpc>
                <a:spcPct val="100000"/>
              </a:lnSpc>
              <a:defRPr sz="2400" b="1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0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r="18887"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38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3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57089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4684713"/>
            <a:ext cx="17351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69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493506" y="2783471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6" y="2997719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167716" y="6537325"/>
            <a:ext cx="19762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</p:spTree>
    <p:extLst>
      <p:ext uri="{BB962C8B-B14F-4D97-AF65-F5344CB8AC3E}">
        <p14:creationId xmlns:p14="http://schemas.microsoft.com/office/powerpoint/2010/main" val="1265034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r="18887"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38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3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20724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763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38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3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89949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endParaRPr lang="en-US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28650" y="2772698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5256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698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32628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Example of table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268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772699"/>
            <a:ext cx="3886200" cy="3404264"/>
          </a:xfrm>
        </p:spPr>
        <p:txBody>
          <a:bodyPr/>
          <a:lstStyle>
            <a:lvl1pPr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772699"/>
            <a:ext cx="38862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4048624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0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0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3429000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9848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3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7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0" y="2772697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2270547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1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2" y="2775227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3" y="2781106"/>
            <a:ext cx="4935537" cy="2770657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94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763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38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3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97639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08000" y="1143000"/>
            <a:ext cx="8128000" cy="4572000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745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1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1" y="2772698"/>
            <a:ext cx="3868341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51" y="2772698"/>
            <a:ext cx="38862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03378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156946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0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677466"/>
            <a:ext cx="2079154" cy="754063"/>
          </a:xfrm>
        </p:spPr>
        <p:txBody>
          <a:bodyPr/>
          <a:lstStyle>
            <a:lvl1pPr marL="215900" marR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marL="215900" marR="0" lvl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/>
              <a:t>Bulleted subheading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0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0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1" y="4899606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0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96970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156946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0" y="1569462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82354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457699"/>
            <a:ext cx="3768725" cy="1995489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786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457699"/>
            <a:ext cx="3768725" cy="1995489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10485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2" y="3847610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10939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2" y="3847610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11818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0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19" y="518968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91210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0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19" y="518968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9235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endParaRPr lang="en-US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628650" y="2772698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09475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073445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3" y="857693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507" r="29752"/>
          <a:stretch>
            <a:fillRect/>
          </a:stretch>
        </p:blipFill>
        <p:spPr bwMode="auto">
          <a:xfrm>
            <a:off x="4572000" y="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6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073445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3" y="857693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035527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r="6767" b="21519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69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69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1139" y="2232655"/>
            <a:ext cx="3198660" cy="1190514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156268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69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69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1139" y="2232655"/>
            <a:ext cx="3198660" cy="1190514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01586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r="18887"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85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8" y="2646512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4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97863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85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8" y="2646512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4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105024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813300"/>
            <a:ext cx="17351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2355098" y="2262971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r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Thank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57776" y="2528466"/>
            <a:ext cx="1790699" cy="1303809"/>
          </a:xfrm>
          <a:solidFill>
            <a:schemeClr val="bg1"/>
          </a:solidFill>
        </p:spPr>
        <p:txBody>
          <a:bodyPr wrap="none" lIns="144000" tIns="0" rIns="144000" bIns="72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341501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457200" y="1484784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055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18865" y="109736"/>
            <a:ext cx="4701722" cy="240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Drug use among gay and bisexual men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-3529500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439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79030"/>
            <a:ext cx="9144000" cy="6120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The Flux Study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255677"/>
            <a:ext cx="8086412" cy="498226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>
                <a:solidFill>
                  <a:srgbClr val="000000"/>
                </a:solidFill>
              </a:rPr>
              <a:t>Lorem ipsum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632558"/>
            <a:ext cx="8085584" cy="29136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2400" b="1" baseline="0">
                <a:solidFill>
                  <a:srgbClr val="BE9D5A"/>
                </a:solidFill>
                <a:latin typeface="+mn-lt"/>
              </a:defRPr>
            </a:lvl1pPr>
          </a:lstStyle>
          <a:p>
            <a:r>
              <a:rPr lang="en-US" dirty="0"/>
              <a:t>Slide title goes (short title)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518864" y="108419"/>
            <a:ext cx="4839945" cy="240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Drug use among gay and bisexual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8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698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01957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18865" y="109736"/>
            <a:ext cx="4808048" cy="240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Drug use among gay and bisexual men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380088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4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t="10047" b="9952"/>
          <a:stretch>
            <a:fillRect/>
          </a:stretch>
        </p:blipFill>
        <p:spPr>
          <a:xfrm>
            <a:off x="0" y="-1"/>
            <a:ext cx="9144000" cy="4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3463" y="52731"/>
            <a:ext cx="519041" cy="307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0143" y="32269"/>
            <a:ext cx="63637" cy="3276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tangle 10"/>
          <p:cNvSpPr/>
          <p:nvPr/>
        </p:nvSpPr>
        <p:spPr>
          <a:xfrm>
            <a:off x="0" y="436623"/>
            <a:ext cx="9144000" cy="612001"/>
          </a:xfrm>
          <a:prstGeom prst="rect">
            <a:avLst/>
          </a:prstGeom>
          <a:solidFill>
            <a:srgbClr val="DADAD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54" name="Straight Connector 12"/>
          <p:cNvSpPr/>
          <p:nvPr/>
        </p:nvSpPr>
        <p:spPr>
          <a:xfrm>
            <a:off x="539553" y="6475329"/>
            <a:ext cx="8064001" cy="1"/>
          </a:xfrm>
          <a:prstGeom prst="line">
            <a:avLst/>
          </a:prstGeom>
          <a:ln>
            <a:solidFill>
              <a:srgbClr val="C6C6C6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97302" y="6525342"/>
            <a:ext cx="7006251" cy="2517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200"/>
              </a:spcBef>
              <a:buSzTx/>
              <a:buNone/>
              <a:defRPr sz="1200">
                <a:solidFill>
                  <a:srgbClr val="A6A6A6"/>
                </a:solidFill>
              </a:defRPr>
            </a:lvl1pPr>
            <a:lvl2pPr marL="742950" indent="-285750" algn="r">
              <a:spcBef>
                <a:spcPts val="200"/>
              </a:spcBef>
              <a:defRPr sz="1200">
                <a:solidFill>
                  <a:srgbClr val="A6A6A6"/>
                </a:solidFill>
              </a:defRPr>
            </a:lvl2pPr>
            <a:lvl3pPr marL="1143000" indent="-228600" algn="r">
              <a:spcBef>
                <a:spcPts val="200"/>
              </a:spcBef>
              <a:defRPr sz="1200">
                <a:solidFill>
                  <a:srgbClr val="A6A6A6"/>
                </a:solidFill>
              </a:defRPr>
            </a:lvl3pPr>
            <a:lvl4pPr marL="1600200" indent="-228600" algn="r">
              <a:spcBef>
                <a:spcPts val="200"/>
              </a:spcBef>
              <a:defRPr sz="1200">
                <a:solidFill>
                  <a:srgbClr val="A6A6A6"/>
                </a:solidFill>
              </a:defRPr>
            </a:lvl4pPr>
            <a:lvl5pPr marL="2057400" indent="-228600" algn="r">
              <a:spcBef>
                <a:spcPts val="200"/>
              </a:spcBef>
              <a:defRPr sz="1200">
                <a:solidFill>
                  <a:srgbClr val="A6A6A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05612" y="541529"/>
            <a:ext cx="8085585" cy="4113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defRPr sz="3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9558" y="6525344"/>
            <a:ext cx="182217" cy="1728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68490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8F0B-36BA-4D2C-A6AF-28B3F4E35B34}" type="datetimeFigureOut">
              <a:rPr lang="en-AU" smtClean="0"/>
              <a:t>21/07/2018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3FD5-5E2C-4A8A-85CE-FF87BC5FEA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608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Example of table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708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772699"/>
            <a:ext cx="3886200" cy="3404264"/>
          </a:xfrm>
        </p:spPr>
        <p:txBody>
          <a:bodyPr/>
          <a:lstStyle>
            <a:lvl1pPr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772699"/>
            <a:ext cx="38862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7424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0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0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3429000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634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88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pic>
        <p:nvPicPr>
          <p:cNvPr id="1029" name="Picture 1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52" y="6359525"/>
            <a:ext cx="1355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2"/>
          <p:cNvSpPr txBox="1">
            <a:spLocks noChangeAspect="1" noChangeArrowheads="1"/>
          </p:cNvSpPr>
          <p:nvPr userDrawn="1"/>
        </p:nvSpPr>
        <p:spPr bwMode="auto">
          <a:xfrm>
            <a:off x="7953902" y="0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60" r:id="rId4"/>
    <p:sldLayoutId id="2147483836" r:id="rId5"/>
    <p:sldLayoutId id="2147483862" r:id="rId6"/>
    <p:sldLayoutId id="2147483861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58" r:id="rId16"/>
    <p:sldLayoutId id="2147483857" r:id="rId17"/>
    <p:sldLayoutId id="2147483863" r:id="rId18"/>
    <p:sldLayoutId id="2147483848" r:id="rId19"/>
    <p:sldLayoutId id="2147483856" r:id="rId20"/>
    <p:sldLayoutId id="2147483855" r:id="rId21"/>
    <p:sldLayoutId id="2147483854" r:id="rId22"/>
    <p:sldLayoutId id="2147483849" r:id="rId23"/>
    <p:sldLayoutId id="2147483853" r:id="rId24"/>
    <p:sldLayoutId id="2147483850" r:id="rId25"/>
    <p:sldLayoutId id="2147483859" r:id="rId26"/>
    <p:sldLayoutId id="2147483851" r:id="rId27"/>
    <p:sldLayoutId id="2147483852" r:id="rId28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80808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88" indent="-2413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75" indent="-176213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88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pic>
        <p:nvPicPr>
          <p:cNvPr id="1029" name="Picture 12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758" y="6291159"/>
            <a:ext cx="1355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2"/>
          <p:cNvSpPr txBox="1">
            <a:spLocks noChangeAspect="1" noChangeArrowheads="1"/>
          </p:cNvSpPr>
          <p:nvPr userDrawn="1"/>
        </p:nvSpPr>
        <p:spPr bwMode="auto">
          <a:xfrm>
            <a:off x="7953902" y="0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</p:spTree>
    <p:extLst>
      <p:ext uri="{BB962C8B-B14F-4D97-AF65-F5344CB8AC3E}">
        <p14:creationId xmlns:p14="http://schemas.microsoft.com/office/powerpoint/2010/main" val="99375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  <p:sldLayoutId id="2147483890" r:id="rId25"/>
    <p:sldLayoutId id="2147483891" r:id="rId26"/>
    <p:sldLayoutId id="2147483892" r:id="rId27"/>
    <p:sldLayoutId id="2147483893" r:id="rId28"/>
    <p:sldLayoutId id="2147483896" r:id="rId29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80808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88" indent="-2413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75" indent="-176213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18864" y="73225"/>
            <a:ext cx="6311153" cy="24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AU" dirty="0"/>
              <a:t>Starting &amp; stopping drug use among gay and bi men</a:t>
            </a:r>
            <a:endParaRPr lang="en-US" dirty="0"/>
          </a:p>
        </p:txBody>
      </p:sp>
      <p:pic>
        <p:nvPicPr>
          <p:cNvPr id="1026" name="Picture 2" descr="P:\NCHECR\Communications collateral\KI poster template\Poster-header_landscap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hammoud\Desktop\FLUX CMYK_REVERSED_FOR LIGHT SPAC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48" y="73225"/>
            <a:ext cx="540000" cy="3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hammoud\Dropbox\06 Presentations\Melbourne\Flyer\ARCSHS Logo 2018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64" y="88474"/>
            <a:ext cx="98742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aseline="0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1610346" y="3990275"/>
            <a:ext cx="5618526" cy="492443"/>
          </a:xfrm>
        </p:spPr>
        <p:txBody>
          <a:bodyPr/>
          <a:lstStyle/>
          <a:p>
            <a:r>
              <a:rPr lang="en-AU" sz="3200" dirty="0">
                <a:ea typeface="Roboto" panose="02000000000000000000" pitchFamily="2" charset="0"/>
              </a:rPr>
              <a:t>STIs among people who use drugs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2356" y="5147733"/>
            <a:ext cx="529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Adam Bourne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Associate Professor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Australian Research Centre in Sex, Health &amp; Society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a.bourne@Latrobe.edu.au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214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Social and societal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1762"/>
            <a:ext cx="7886700" cy="3034010"/>
          </a:xfrm>
        </p:spPr>
        <p:txBody>
          <a:bodyPr/>
          <a:lstStyle/>
          <a:p>
            <a:r>
              <a:rPr lang="en-AU" sz="2000" dirty="0"/>
              <a:t>More likely to engage in paid or transactional sex </a:t>
            </a:r>
            <a:r>
              <a:rPr lang="en-AU" sz="2000" dirty="0" smtClean="0"/>
              <a:t>work</a:t>
            </a:r>
          </a:p>
          <a:p>
            <a:endParaRPr lang="en-AU" sz="2000" dirty="0"/>
          </a:p>
          <a:p>
            <a:r>
              <a:rPr lang="en-AU" sz="2000" dirty="0"/>
              <a:t>Exchange of drugs for sex (and vice versa</a:t>
            </a:r>
            <a:r>
              <a:rPr lang="en-AU" sz="2000" dirty="0" smtClean="0"/>
              <a:t>)</a:t>
            </a:r>
          </a:p>
          <a:p>
            <a:endParaRPr lang="en-AU" sz="2000" dirty="0"/>
          </a:p>
          <a:p>
            <a:r>
              <a:rPr lang="en-AU" sz="2000" dirty="0"/>
              <a:t>Dense social and sexual networks</a:t>
            </a:r>
          </a:p>
          <a:p>
            <a:endParaRPr lang="en-AU" sz="2000" dirty="0"/>
          </a:p>
          <a:p>
            <a:pPr marL="223837" lvl="1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6161314"/>
            <a:ext cx="534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(Sear et al, 2012; Schwarz et al, 1992; Bentosch et al, 2004; Friedman et al, 2011; Ross et al, 2002; Walters et al, 2018) </a:t>
            </a:r>
          </a:p>
        </p:txBody>
      </p:sp>
    </p:spTree>
    <p:extLst>
      <p:ext uri="{BB962C8B-B14F-4D97-AF65-F5344CB8AC3E}">
        <p14:creationId xmlns:p14="http://schemas.microsoft.com/office/powerpoint/2010/main" val="138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Structural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8363"/>
            <a:ext cx="7886700" cy="3034010"/>
          </a:xfrm>
        </p:spPr>
        <p:txBody>
          <a:bodyPr/>
          <a:lstStyle/>
          <a:p>
            <a:r>
              <a:rPr lang="en-AU" sz="2000" dirty="0"/>
              <a:t>Challenges in accessing supportive healthcare</a:t>
            </a:r>
          </a:p>
          <a:p>
            <a:pPr lvl="1">
              <a:spcBef>
                <a:spcPts val="0"/>
              </a:spcBef>
            </a:pPr>
            <a:r>
              <a:rPr lang="en-AU" sz="2000" dirty="0"/>
              <a:t>Negative attitudes of healthcare staff, refusals of treatment, breaches of confidentiality, sub-optimal treatment</a:t>
            </a:r>
          </a:p>
          <a:p>
            <a:pPr lvl="1"/>
            <a:endParaRPr lang="en-AU" sz="2000" dirty="0"/>
          </a:p>
          <a:p>
            <a:r>
              <a:rPr lang="en-AU" sz="2000" dirty="0"/>
              <a:t>Community based and self-STI testing possibilities</a:t>
            </a:r>
          </a:p>
          <a:p>
            <a:pPr lvl="1">
              <a:spcBef>
                <a:spcPts val="0"/>
              </a:spcBef>
            </a:pPr>
            <a:r>
              <a:rPr lang="en-AU" sz="2000" dirty="0"/>
              <a:t>High degree of acceptability</a:t>
            </a:r>
          </a:p>
          <a:p>
            <a:endParaRPr lang="en-AU" sz="2000" dirty="0"/>
          </a:p>
          <a:p>
            <a:r>
              <a:rPr lang="en-AU" sz="2000" dirty="0"/>
              <a:t>Criminalisation of people who use drugs</a:t>
            </a:r>
          </a:p>
          <a:p>
            <a:pPr lvl="1">
              <a:spcBef>
                <a:spcPts val="0"/>
              </a:spcBef>
            </a:pPr>
            <a:r>
              <a:rPr lang="en-AU" sz="2000" dirty="0"/>
              <a:t>Negative impact on HIV prevention and treatment</a:t>
            </a:r>
          </a:p>
          <a:p>
            <a:pPr lvl="1"/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9279" y="6470970"/>
            <a:ext cx="5347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(Khan et al, 2008; </a:t>
            </a:r>
            <a:r>
              <a:rPr lang="en-AU" sz="1200" dirty="0" err="1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</a:t>
            </a:r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&amp; Kerr, 2013; DeBeck et al, 2017)</a:t>
            </a:r>
          </a:p>
        </p:txBody>
      </p:sp>
    </p:spTree>
    <p:extLst>
      <p:ext uri="{BB962C8B-B14F-4D97-AF65-F5344CB8AC3E}">
        <p14:creationId xmlns:p14="http://schemas.microsoft.com/office/powerpoint/2010/main" val="941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Needle &amp; syringe exchange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91" y="1820648"/>
            <a:ext cx="8666715" cy="4144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71" y="6248400"/>
            <a:ext cx="583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200" dirty="0">
                <a:solidFill>
                  <a:srgbClr val="DDDDDD"/>
                </a:solidFill>
                <a:latin typeface="Roboto Condensed" panose="02000000000000000000" charset="0"/>
                <a:ea typeface="Roboto Condensed" panose="02000000000000000000" charset="0"/>
              </a:rPr>
              <a:t>Data from: Stone, K (2016) The Global State of Harm Reduction. Harm Reduction International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72" y="443048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Roboto" panose="02000000000000000000" pitchFamily="2" charset="0"/>
                <a:ea typeface="Roboto" panose="02000000000000000000" pitchFamily="2" charset="0"/>
              </a:rPr>
              <a:t>Availability of NSP (2016)</a:t>
            </a:r>
          </a:p>
        </p:txBody>
      </p:sp>
    </p:spTree>
    <p:extLst>
      <p:ext uri="{BB962C8B-B14F-4D97-AF65-F5344CB8AC3E}">
        <p14:creationId xmlns:p14="http://schemas.microsoft.com/office/powerpoint/2010/main" val="373971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Priorities for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1762"/>
            <a:ext cx="7886700" cy="34803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/>
              <a:t>Enhanced routine surveillance of STIs (other than HIV and Hep C) among people who use drugs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Diversification of STI testing options for people who use drugs, to include community settings and self-testing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Tackling stigma towards people who use drugs among health care professionals (and policy makers)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Enhanced provision of needle and syringe exchange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/>
              <a:t>Acknowledgement of human rights of people who use drugs</a:t>
            </a:r>
          </a:p>
          <a:p>
            <a:endParaRPr lang="en-AU" sz="2000" dirty="0"/>
          </a:p>
          <a:p>
            <a:pPr lvl="1"/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72114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099" y="2262971"/>
            <a:ext cx="2831572" cy="1267458"/>
          </a:xfrm>
        </p:spPr>
        <p:txBody>
          <a:bodyPr/>
          <a:lstStyle/>
          <a:p>
            <a:r>
              <a:rPr lang="en-AU" dirty="0"/>
              <a:t>Thank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057776" y="2528466"/>
            <a:ext cx="1763973" cy="1303809"/>
          </a:xfrm>
        </p:spPr>
        <p:txBody>
          <a:bodyPr/>
          <a:lstStyle/>
          <a:p>
            <a:r>
              <a:rPr lang="en-AU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08983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Declaration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62254"/>
              </p:ext>
            </p:extLst>
          </p:nvPr>
        </p:nvGraphicFramePr>
        <p:xfrm>
          <a:off x="628650" y="2506448"/>
          <a:ext cx="6989762" cy="1438275"/>
        </p:xfrm>
        <a:graphic>
          <a:graphicData uri="http://schemas.openxmlformats.org/drawingml/2006/table">
            <a:tbl>
              <a:tblPr/>
              <a:tblGrid>
                <a:gridCol w="1594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5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14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Speaker Name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charset="0"/>
                      </a:endParaRPr>
                    </a:p>
                  </a:txBody>
                  <a:tcPr marL="66235" marR="66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Statement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charset="0"/>
                      </a:endParaRPr>
                    </a:p>
                  </a:txBody>
                  <a:tcPr marL="66235" marR="66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53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Adam Bourne</a:t>
                      </a:r>
                    </a:p>
                  </a:txBody>
                  <a:tcPr marL="66235" marR="66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Within the past 3 years I have received funding from ViiV Healthcare for attendance at expert advisory meetings and Gilead Sciences for training of healthcare workers with respect of drug use.</a:t>
                      </a:r>
                    </a:p>
                  </a:txBody>
                  <a:tcPr marL="66235" marR="66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45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Date :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charset="0"/>
                      </a:endParaRPr>
                    </a:p>
                  </a:txBody>
                  <a:tcPr marL="66235" marR="66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charset="0"/>
                        </a:rPr>
                        <a:t>July 2018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itchFamily="18" charset="0"/>
                      </a:endParaRPr>
                    </a:p>
                  </a:txBody>
                  <a:tcPr marL="66235" marR="6623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96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Clusters of research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53" y="1916805"/>
            <a:ext cx="4233797" cy="2391239"/>
            <a:chOff x="475989" y="1853852"/>
            <a:chExt cx="4233797" cy="2104373"/>
          </a:xfrm>
        </p:grpSpPr>
        <p:sp>
          <p:nvSpPr>
            <p:cNvPr id="4" name="Oval 3"/>
            <p:cNvSpPr/>
            <p:nvPr/>
          </p:nvSpPr>
          <p:spPr>
            <a:xfrm>
              <a:off x="475989" y="1853852"/>
              <a:ext cx="4233797" cy="2104373"/>
            </a:xfrm>
            <a:prstGeom prst="ellipse">
              <a:avLst/>
            </a:prstGeom>
            <a:solidFill>
              <a:srgbClr val="E5221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9556" y="2540165"/>
              <a:ext cx="354486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22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HIV and Hep C among people who </a:t>
              </a:r>
              <a:r>
                <a:rPr lang="en-AU" sz="2200" u="sng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inject</a:t>
              </a:r>
              <a:r>
                <a:rPr lang="en-AU" sz="22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drugs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57749" y="3178738"/>
            <a:ext cx="3448051" cy="1800653"/>
            <a:chOff x="4807646" y="3298624"/>
            <a:chExt cx="3707704" cy="1800653"/>
          </a:xfrm>
        </p:grpSpPr>
        <p:sp>
          <p:nvSpPr>
            <p:cNvPr id="6" name="Oval 5"/>
            <p:cNvSpPr/>
            <p:nvPr/>
          </p:nvSpPr>
          <p:spPr>
            <a:xfrm>
              <a:off x="4807646" y="3298624"/>
              <a:ext cx="3707704" cy="1800653"/>
            </a:xfrm>
            <a:prstGeom prst="ellipse">
              <a:avLst/>
            </a:prstGeom>
            <a:solidFill>
              <a:srgbClr val="E5221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3218" y="3783451"/>
              <a:ext cx="34321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2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HIV </a:t>
              </a:r>
              <a:r>
                <a:rPr lang="en-AU" sz="2200" u="sng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and</a:t>
              </a:r>
              <a:r>
                <a:rPr lang="en-AU" sz="22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STIs among gay, bisexual and other MSM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89290" y="4634261"/>
            <a:ext cx="3144032" cy="1597172"/>
            <a:chOff x="1841326" y="4914766"/>
            <a:chExt cx="2883335" cy="1597172"/>
          </a:xfrm>
        </p:grpSpPr>
        <p:sp>
          <p:nvSpPr>
            <p:cNvPr id="9" name="Oval 8"/>
            <p:cNvSpPr/>
            <p:nvPr/>
          </p:nvSpPr>
          <p:spPr>
            <a:xfrm>
              <a:off x="1841326" y="4914766"/>
              <a:ext cx="2820183" cy="1597172"/>
            </a:xfrm>
            <a:prstGeom prst="ellipse">
              <a:avLst/>
            </a:prstGeom>
            <a:solidFill>
              <a:srgbClr val="E5221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341" y="5326209"/>
              <a:ext cx="271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Other STIs among people who use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1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BE1412-7793-4C9F-B320-56E10073531A}"/>
              </a:ext>
            </a:extLst>
          </p:cNvPr>
          <p:cNvSpPr txBox="1"/>
          <p:nvPr/>
        </p:nvSpPr>
        <p:spPr>
          <a:xfrm>
            <a:off x="1473235" y="688848"/>
            <a:ext cx="6197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charset="0"/>
                <a:ea typeface="Roboto Condensed" panose="02000000000000000000" charset="0"/>
                <a:cs typeface="+mn-cs"/>
              </a:rPr>
              <a:t>HIV prevalence amongst people who inject drugs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1A617A-3AEA-49A9-9D94-71258A9E3015}"/>
              </a:ext>
            </a:extLst>
          </p:cNvPr>
          <p:cNvSpPr txBox="1"/>
          <p:nvPr/>
        </p:nvSpPr>
        <p:spPr>
          <a:xfrm>
            <a:off x="286512" y="6201340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Roboto Condensed" panose="02000000000000000000" charset="0"/>
                <a:ea typeface="Roboto Condensed" panose="02000000000000000000" charset="0"/>
                <a:cs typeface="+mn-cs"/>
              </a:rPr>
              <a:t>Projection: Robinson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Roboto Condensed" panose="02000000000000000000" charset="0"/>
                <a:ea typeface="Roboto Condensed" panose="02000000000000000000" charset="0"/>
                <a:cs typeface="+mn-cs"/>
              </a:rPr>
              <a:t>Data from: Stone, K (2016) The Global State of Harm Reduction. Harm Reduction International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819080-328B-48DD-8499-33319C3C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2" y="1087554"/>
            <a:ext cx="9064316" cy="508159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44143" y="3537857"/>
            <a:ext cx="3526971" cy="1730829"/>
            <a:chOff x="4844143" y="3537857"/>
            <a:chExt cx="3526971" cy="1730829"/>
          </a:xfrm>
        </p:grpSpPr>
        <p:sp>
          <p:nvSpPr>
            <p:cNvPr id="2" name="Oval 1"/>
            <p:cNvSpPr/>
            <p:nvPr/>
          </p:nvSpPr>
          <p:spPr>
            <a:xfrm>
              <a:off x="4844143" y="4060371"/>
              <a:ext cx="718457" cy="1208315"/>
            </a:xfrm>
            <a:prstGeom prst="ellipse">
              <a:avLst/>
            </a:prstGeom>
            <a:noFill/>
            <a:ln w="38100">
              <a:solidFill>
                <a:srgbClr val="E52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Oval 5"/>
            <p:cNvSpPr/>
            <p:nvPr/>
          </p:nvSpPr>
          <p:spPr>
            <a:xfrm>
              <a:off x="6614921" y="3537857"/>
              <a:ext cx="1756193" cy="1219200"/>
            </a:xfrm>
            <a:prstGeom prst="ellipse">
              <a:avLst/>
            </a:prstGeom>
            <a:noFill/>
            <a:ln w="38100">
              <a:solidFill>
                <a:srgbClr val="E52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5305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F5FE4E-6C3B-4AED-B1D3-B3CC95716582}"/>
              </a:ext>
            </a:extLst>
          </p:cNvPr>
          <p:cNvSpPr txBox="1"/>
          <p:nvPr/>
        </p:nvSpPr>
        <p:spPr>
          <a:xfrm>
            <a:off x="1017183" y="688848"/>
            <a:ext cx="7109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charset="0"/>
                <a:ea typeface="Roboto Condensed" panose="02000000000000000000" charset="0"/>
                <a:cs typeface="+mn-cs"/>
              </a:rPr>
              <a:t>Hepatitis C prevalence amongst people who inject drugs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6205ED-07B0-4B36-A53F-E0A8A3572E8F}"/>
              </a:ext>
            </a:extLst>
          </p:cNvPr>
          <p:cNvSpPr txBox="1"/>
          <p:nvPr/>
        </p:nvSpPr>
        <p:spPr>
          <a:xfrm>
            <a:off x="286512" y="6201340"/>
            <a:ext cx="5840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Roboto Condensed" panose="02000000000000000000" charset="0"/>
                <a:ea typeface="Roboto Condensed" panose="02000000000000000000" charset="0"/>
                <a:cs typeface="+mn-cs"/>
              </a:rPr>
              <a:t>Projection: Robinson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Roboto Condensed" panose="02000000000000000000" charset="0"/>
                <a:ea typeface="Roboto Condensed" panose="02000000000000000000" charset="0"/>
                <a:cs typeface="+mn-cs"/>
              </a:rPr>
              <a:t>Data from: Stone, K (2016) The Global State of Harm Reduction. Harm Reduction International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A8E669-647B-433A-8E9C-59FDF2486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" y="1087553"/>
            <a:ext cx="9064316" cy="5081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46992" y="1992085"/>
            <a:ext cx="3621351" cy="2383972"/>
            <a:chOff x="4336106" y="1992085"/>
            <a:chExt cx="3621351" cy="2383972"/>
          </a:xfrm>
        </p:grpSpPr>
        <p:sp>
          <p:nvSpPr>
            <p:cNvPr id="6" name="Oval 5"/>
            <p:cNvSpPr/>
            <p:nvPr/>
          </p:nvSpPr>
          <p:spPr>
            <a:xfrm>
              <a:off x="4336106" y="1992085"/>
              <a:ext cx="718457" cy="1208315"/>
            </a:xfrm>
            <a:prstGeom prst="ellipse">
              <a:avLst/>
            </a:prstGeom>
            <a:noFill/>
            <a:ln w="38100">
              <a:solidFill>
                <a:srgbClr val="E52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Oval 6"/>
            <p:cNvSpPr/>
            <p:nvPr/>
          </p:nvSpPr>
          <p:spPr>
            <a:xfrm>
              <a:off x="6201264" y="3156857"/>
              <a:ext cx="1756193" cy="1219200"/>
            </a:xfrm>
            <a:prstGeom prst="ellipse">
              <a:avLst/>
            </a:prstGeom>
            <a:noFill/>
            <a:ln w="38100">
              <a:solidFill>
                <a:srgbClr val="E52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818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Epidemiology: Other 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41467"/>
            <a:ext cx="8003721" cy="3839553"/>
          </a:xfrm>
        </p:spPr>
        <p:txBody>
          <a:bodyPr/>
          <a:lstStyle/>
          <a:p>
            <a:endParaRPr lang="en-AU" sz="2000" dirty="0"/>
          </a:p>
          <a:p>
            <a:r>
              <a:rPr lang="en-AU" sz="2000" dirty="0"/>
              <a:t>Mainly convenience samples where HIV was main focus</a:t>
            </a:r>
          </a:p>
          <a:p>
            <a:r>
              <a:rPr lang="en-AU" sz="2000" dirty="0"/>
              <a:t>Little routine surveillance of STIs (other than HIV/Hep C) among people who use drugs generally</a:t>
            </a:r>
          </a:p>
          <a:p>
            <a:r>
              <a:rPr lang="en-AU" sz="2000" dirty="0"/>
              <a:t>Recent STI diagnosis common biomarker of imminent HIV infection</a:t>
            </a:r>
          </a:p>
          <a:p>
            <a:r>
              <a:rPr lang="en-AU" sz="2000" dirty="0"/>
              <a:t>Significant heterogeneity within drug using populations</a:t>
            </a:r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6171847"/>
            <a:ext cx="588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AU" sz="1200" dirty="0" err="1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Celentano</a:t>
            </a:r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al, 2008; </a:t>
            </a:r>
            <a:r>
              <a:rPr lang="en-AU" sz="1200" dirty="0" err="1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Lejuez</a:t>
            </a:r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al, 2005; Khan et al, 2013) </a:t>
            </a:r>
          </a:p>
        </p:txBody>
      </p:sp>
    </p:spTree>
    <p:extLst>
      <p:ext uri="{BB962C8B-B14F-4D97-AF65-F5344CB8AC3E}">
        <p14:creationId xmlns:p14="http://schemas.microsoft.com/office/powerpoint/2010/main" val="48156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Epidemiology: Other 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908104"/>
            <a:ext cx="8232321" cy="4166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2000" dirty="0"/>
              <a:t>Research generally indicates high risk sexual behaviour, and (usually) high rates of STIs for people who use drugs</a:t>
            </a:r>
          </a:p>
          <a:p>
            <a:pPr lvl="1"/>
            <a:r>
              <a:rPr lang="en-AU" sz="1800" b="1" dirty="0"/>
              <a:t>South Africa</a:t>
            </a:r>
            <a:r>
              <a:rPr lang="en-AU" sz="1800" dirty="0"/>
              <a:t>: 25% last year; </a:t>
            </a:r>
            <a:r>
              <a:rPr lang="en-AU" sz="1800" b="1" dirty="0"/>
              <a:t>Cambodia</a:t>
            </a:r>
            <a:r>
              <a:rPr lang="en-AU" sz="1800" dirty="0"/>
              <a:t>: 10.8% last 6 months; </a:t>
            </a:r>
            <a:r>
              <a:rPr lang="en-AU" sz="1800" b="1" dirty="0"/>
              <a:t>Kenya</a:t>
            </a:r>
            <a:r>
              <a:rPr lang="en-AU" sz="1800" dirty="0"/>
              <a:t>: 4.2% within study </a:t>
            </a:r>
          </a:p>
          <a:p>
            <a:pPr>
              <a:spcBef>
                <a:spcPts val="1200"/>
              </a:spcBef>
            </a:pPr>
            <a:r>
              <a:rPr lang="en-AU" sz="1800" dirty="0"/>
              <a:t>Review of people who inject drugs or smoke crack cocaine in USA (2008)</a:t>
            </a:r>
          </a:p>
          <a:p>
            <a:pPr lvl="1">
              <a:spcAft>
                <a:spcPts val="600"/>
              </a:spcAft>
            </a:pPr>
            <a:r>
              <a:rPr lang="en-AU" sz="1800" dirty="0"/>
              <a:t>6% gonorrhoea; 5% chlamydia – significantly higher for women and non-white</a:t>
            </a:r>
            <a:endParaRPr lang="en-AU" sz="20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sz="2000" dirty="0"/>
              <a:t>Heightened STI risk among people using </a:t>
            </a:r>
            <a:r>
              <a:rPr lang="en-AU" sz="2000" u="sng" dirty="0"/>
              <a:t>crack cocaine </a:t>
            </a:r>
            <a:r>
              <a:rPr lang="en-AU" sz="2000" dirty="0"/>
              <a:t>well-established in multiple countries. Compared to heroin users:</a:t>
            </a:r>
          </a:p>
          <a:p>
            <a:pPr lvl="1"/>
            <a:r>
              <a:rPr lang="en-AU" sz="2000" dirty="0"/>
              <a:t>Higher number of sexual partners, less likely to use condoms at last sex act</a:t>
            </a:r>
          </a:p>
          <a:p>
            <a:pPr lvl="1"/>
            <a:r>
              <a:rPr lang="en-AU" sz="2000" dirty="0"/>
              <a:t>More likely to have an STI</a:t>
            </a:r>
          </a:p>
          <a:p>
            <a:pPr lvl="1"/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lvl="1"/>
            <a:endParaRPr lang="en-AU" sz="2000" dirty="0"/>
          </a:p>
          <a:p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8649" y="6287477"/>
            <a:ext cx="539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(Friedman et al, 2003; Sena et al, 2007; Miller et al, 2008; Mburu et al, 2017; Tun et al, 2014; Scheibe et al, 2016; Des Jarlais et al, 2008)</a:t>
            </a:r>
          </a:p>
        </p:txBody>
      </p:sp>
    </p:spTree>
    <p:extLst>
      <p:ext uri="{BB962C8B-B14F-4D97-AF65-F5344CB8AC3E}">
        <p14:creationId xmlns:p14="http://schemas.microsoft.com/office/powerpoint/2010/main" val="32764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STIs among MSM who inject drugs (Australia)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2038363"/>
            <a:ext cx="9166859" cy="4296268"/>
            <a:chOff x="0" y="2038363"/>
            <a:chExt cx="9166859" cy="4296268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2038363"/>
              <a:ext cx="9166859" cy="3409940"/>
              <a:chOff x="0" y="2038363"/>
              <a:chExt cx="9166859" cy="340994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2038363"/>
                <a:ext cx="9166859" cy="3409940"/>
                <a:chOff x="0" y="2038363"/>
                <a:chExt cx="9166859" cy="340994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044" t="15760" r="27899" b="4732"/>
                <a:stretch/>
              </p:blipFill>
              <p:spPr>
                <a:xfrm>
                  <a:off x="0" y="2038363"/>
                  <a:ext cx="4578347" cy="340940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1849" t="15146" r="27995" b="5297"/>
                <a:stretch/>
              </p:blipFill>
              <p:spPr>
                <a:xfrm>
                  <a:off x="4601206" y="2038363"/>
                  <a:ext cx="4565653" cy="3409940"/>
                </a:xfrm>
                <a:prstGeom prst="rect">
                  <a:avLst/>
                </a:prstGeom>
              </p:spPr>
            </p:pic>
          </p:grpSp>
          <p:sp>
            <p:nvSpPr>
              <p:cNvPr id="6" name="Rectangle 5"/>
              <p:cNvSpPr/>
              <p:nvPr/>
            </p:nvSpPr>
            <p:spPr>
              <a:xfrm>
                <a:off x="4578347" y="2038363"/>
                <a:ext cx="86182" cy="34099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5740" y="5934521"/>
              <a:ext cx="7002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rgbClr val="808080"/>
                  </a:solidFill>
                </a:rPr>
                <a:t>Callander D et al (2016) Injecting drug use is associated with high risk sexual practices and sexually transmissible infections among gay men: an analysis of behavioural and epidemiological data.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70314" y="2873829"/>
            <a:ext cx="5834743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E52212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latin typeface="Roboto" panose="02000000000000000000" pitchFamily="2" charset="0"/>
                <a:ea typeface="Roboto" panose="02000000000000000000" pitchFamily="2" charset="0"/>
              </a:rPr>
              <a:t>MSM who use drugs (injected or otherwise) typically have significantly increased odds of receiving an STI diagnosis in the previous 12 months compared to those who do not </a:t>
            </a:r>
            <a:r>
              <a:rPr lang="en-AU" sz="1400" dirty="0">
                <a:latin typeface="Roboto" panose="02000000000000000000" pitchFamily="2" charset="0"/>
                <a:ea typeface="Roboto" panose="02000000000000000000" pitchFamily="2" charset="0"/>
              </a:rPr>
              <a:t>(for review: Melendez-Torres &amp; Bourne, 2016)</a:t>
            </a:r>
          </a:p>
        </p:txBody>
      </p:sp>
    </p:spTree>
    <p:extLst>
      <p:ext uri="{BB962C8B-B14F-4D97-AF65-F5344CB8AC3E}">
        <p14:creationId xmlns:p14="http://schemas.microsoft.com/office/powerpoint/2010/main" val="109816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Behavioural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1762"/>
            <a:ext cx="7886700" cy="3034010"/>
          </a:xfrm>
        </p:spPr>
        <p:txBody>
          <a:bodyPr/>
          <a:lstStyle/>
          <a:p>
            <a:endParaRPr lang="en-AU" sz="2000" dirty="0"/>
          </a:p>
          <a:p>
            <a:r>
              <a:rPr lang="en-AU" sz="2000" dirty="0"/>
              <a:t>Higher number of lifetime and recent sexual partners</a:t>
            </a:r>
          </a:p>
          <a:p>
            <a:r>
              <a:rPr lang="en-AU" sz="2000" dirty="0"/>
              <a:t>High number of concurrent sexual partnerships</a:t>
            </a:r>
          </a:p>
          <a:p>
            <a:r>
              <a:rPr lang="en-AU" sz="2000" dirty="0"/>
              <a:t>Disinhibiting effects of drugs</a:t>
            </a:r>
          </a:p>
          <a:p>
            <a:r>
              <a:rPr lang="en-AU" sz="2000" dirty="0"/>
              <a:t>Pleasure associated with drugs and sex</a:t>
            </a:r>
          </a:p>
          <a:p>
            <a:endParaRPr lang="en-AU" sz="2000" dirty="0"/>
          </a:p>
          <a:p>
            <a:endParaRPr lang="en-AU" sz="2000" dirty="0"/>
          </a:p>
          <a:p>
            <a:pPr lvl="1"/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6161314"/>
            <a:ext cx="4585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(Hoffman et al, 2000; Des Jarlais et al, 2010; Ross et al, 1999) </a:t>
            </a:r>
          </a:p>
        </p:txBody>
      </p:sp>
    </p:spTree>
    <p:extLst>
      <p:ext uri="{BB962C8B-B14F-4D97-AF65-F5344CB8AC3E}">
        <p14:creationId xmlns:p14="http://schemas.microsoft.com/office/powerpoint/2010/main" val="196789039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owerPoint 2017 TEM v1" id="{863CE38B-4526-42AD-BE28-B171678683A9}" vid="{6FA08EC8-41B8-4A0D-AE9D-2C0593E42E63}"/>
    </a:ext>
  </a:extLst>
</a:theme>
</file>

<file path=ppt/theme/theme2.xml><?xml version="1.0" encoding="utf-8"?>
<a:theme xmlns:a="http://schemas.openxmlformats.org/drawingml/2006/main" name="1_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owerPoint 2017 TEM v1" id="{863CE38B-4526-42AD-BE28-B171678683A9}" vid="{6FA08EC8-41B8-4A0D-AE9D-2C0593E42E63}"/>
    </a:ext>
  </a:extLst>
</a:theme>
</file>

<file path=ppt/theme/theme3.xml><?xml version="1.0" encoding="utf-8"?>
<a:theme xmlns:a="http://schemas.openxmlformats.org/drawingml/2006/main" name="02 Contents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33907 LTU PowerPoint 2017 TEM v1</Template>
  <TotalTime>19999</TotalTime>
  <Words>747</Words>
  <Application>Microsoft Office PowerPoint</Application>
  <PresentationFormat>On-screen Show (4:3)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Wingdings 2</vt:lpstr>
      <vt:lpstr>Roboto Condensed</vt:lpstr>
      <vt:lpstr>Times New Roman</vt:lpstr>
      <vt:lpstr>Roboto</vt:lpstr>
      <vt:lpstr>ヒラギノ角ゴ Pro W3</vt:lpstr>
      <vt:lpstr>Calibri Light</vt:lpstr>
      <vt:lpstr>Arial</vt:lpstr>
      <vt:lpstr>Title + Content</vt:lpstr>
      <vt:lpstr>1_Title + Content</vt:lpstr>
      <vt:lpstr>02 Contents</vt:lpstr>
      <vt:lpstr>STIs among people who use drugs</vt:lpstr>
      <vt:lpstr>Declaration</vt:lpstr>
      <vt:lpstr>Clusters of research</vt:lpstr>
      <vt:lpstr>PowerPoint Presentation</vt:lpstr>
      <vt:lpstr>PowerPoint Presentation</vt:lpstr>
      <vt:lpstr>Epidemiology: Other STIs</vt:lpstr>
      <vt:lpstr>Epidemiology: Other STIs</vt:lpstr>
      <vt:lpstr>STIs among MSM who inject drugs (Australia)</vt:lpstr>
      <vt:lpstr>Behavioural factors</vt:lpstr>
      <vt:lpstr>Social and societal factors</vt:lpstr>
      <vt:lpstr>Structural factors</vt:lpstr>
      <vt:lpstr>Needle &amp; syringe exchange</vt:lpstr>
      <vt:lpstr>Priorities for action</vt:lpstr>
      <vt:lpstr>Thank </vt:lpstr>
    </vt:vector>
  </TitlesOfParts>
  <Company>La Trobe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Bourne</dc:creator>
  <cp:keywords>Generic with AKoC Branding</cp:keywords>
  <cp:lastModifiedBy>Saal</cp:lastModifiedBy>
  <cp:revision>181</cp:revision>
  <cp:lastPrinted>2018-05-17T01:34:29Z</cp:lastPrinted>
  <dcterms:created xsi:type="dcterms:W3CDTF">2017-09-25T02:24:04Z</dcterms:created>
  <dcterms:modified xsi:type="dcterms:W3CDTF">2018-07-21T07:24:33Z</dcterms:modified>
</cp:coreProperties>
</file>